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69" r:id="rId3"/>
    <p:sldId id="268" r:id="rId4"/>
    <p:sldId id="256" r:id="rId5"/>
    <p:sldId id="257" r:id="rId6"/>
    <p:sldId id="258" r:id="rId7"/>
    <p:sldId id="259" r:id="rId8"/>
    <p:sldId id="260" r:id="rId9"/>
    <p:sldId id="261" r:id="rId10"/>
    <p:sldId id="266" r:id="rId11"/>
    <p:sldId id="262" r:id="rId12"/>
    <p:sldId id="263" r:id="rId13"/>
    <p:sldId id="264" r:id="rId14"/>
    <p:sldId id="265" r:id="rId15"/>
    <p:sldId id="26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483470-580D-4E65-9CBB-F3DD575558D5}" type="doc">
      <dgm:prSet loTypeId="urn:microsoft.com/office/officeart/2005/8/layout/arrow5" loCatId="relationship" qsTypeId="urn:microsoft.com/office/officeart/2005/8/quickstyle/3d2" qsCatId="3D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17B93689-BE42-4792-80AC-7722A871C785}">
      <dgm:prSet phldrT="[Text]"/>
      <dgm:spPr/>
      <dgm:t>
        <a:bodyPr/>
        <a:lstStyle/>
        <a:p>
          <a:r>
            <a:rPr lang="en-US" dirty="0" smtClean="0"/>
            <a:t>Matriarchy</a:t>
          </a:r>
          <a:endParaRPr lang="en-US" dirty="0"/>
        </a:p>
      </dgm:t>
    </dgm:pt>
    <dgm:pt modelId="{6E41267D-8E16-4229-B9A5-6D3050B2A5BE}" type="parTrans" cxnId="{2023CB97-8D94-47DF-91FE-9205134EB862}">
      <dgm:prSet/>
      <dgm:spPr/>
      <dgm:t>
        <a:bodyPr/>
        <a:lstStyle/>
        <a:p>
          <a:endParaRPr lang="en-US"/>
        </a:p>
      </dgm:t>
    </dgm:pt>
    <dgm:pt modelId="{DC58EB50-E1FA-4721-A56F-AEFA8BB6832C}" type="sibTrans" cxnId="{2023CB97-8D94-47DF-91FE-9205134EB862}">
      <dgm:prSet/>
      <dgm:spPr/>
      <dgm:t>
        <a:bodyPr/>
        <a:lstStyle/>
        <a:p>
          <a:endParaRPr lang="en-US"/>
        </a:p>
      </dgm:t>
    </dgm:pt>
    <dgm:pt modelId="{E247690D-D32A-4F06-B6E9-EE2CD87C147B}">
      <dgm:prSet phldrT="[Text]"/>
      <dgm:spPr/>
      <dgm:t>
        <a:bodyPr/>
        <a:lstStyle/>
        <a:p>
          <a:r>
            <a:rPr lang="en-US" dirty="0" smtClean="0"/>
            <a:t>Patriarchy</a:t>
          </a:r>
          <a:endParaRPr lang="en-US" dirty="0"/>
        </a:p>
      </dgm:t>
    </dgm:pt>
    <dgm:pt modelId="{E2503062-C20E-45CD-AB6A-F0F650DAE05D}" type="parTrans" cxnId="{AFD6AFAC-99DD-4633-9891-1047554BD2EE}">
      <dgm:prSet/>
      <dgm:spPr/>
      <dgm:t>
        <a:bodyPr/>
        <a:lstStyle/>
        <a:p>
          <a:endParaRPr lang="en-US"/>
        </a:p>
      </dgm:t>
    </dgm:pt>
    <dgm:pt modelId="{E15312AD-607D-48BC-AD6E-C3CAAF06A3F3}" type="sibTrans" cxnId="{AFD6AFAC-99DD-4633-9891-1047554BD2EE}">
      <dgm:prSet/>
      <dgm:spPr/>
      <dgm:t>
        <a:bodyPr/>
        <a:lstStyle/>
        <a:p>
          <a:endParaRPr lang="en-US"/>
        </a:p>
      </dgm:t>
    </dgm:pt>
    <dgm:pt modelId="{DBF0D50B-12DC-44A9-80EA-49A02AEB713D}" type="pres">
      <dgm:prSet presAssocID="{FD483470-580D-4E65-9CBB-F3DD575558D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5FC1FD2-2AD5-4ED4-A508-5F3432A6A4B9}" type="pres">
      <dgm:prSet presAssocID="{17B93689-BE42-4792-80AC-7722A871C785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8A50A8-E70C-4215-8EA6-6499642FA4B7}" type="pres">
      <dgm:prSet presAssocID="{E247690D-D32A-4F06-B6E9-EE2CD87C147B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023CB97-8D94-47DF-91FE-9205134EB862}" srcId="{FD483470-580D-4E65-9CBB-F3DD575558D5}" destId="{17B93689-BE42-4792-80AC-7722A871C785}" srcOrd="0" destOrd="0" parTransId="{6E41267D-8E16-4229-B9A5-6D3050B2A5BE}" sibTransId="{DC58EB50-E1FA-4721-A56F-AEFA8BB6832C}"/>
    <dgm:cxn modelId="{F5AF8142-0D8F-42FA-9A4F-01E0DE309CDF}" type="presOf" srcId="{17B93689-BE42-4792-80AC-7722A871C785}" destId="{85FC1FD2-2AD5-4ED4-A508-5F3432A6A4B9}" srcOrd="0" destOrd="0" presId="urn:microsoft.com/office/officeart/2005/8/layout/arrow5"/>
    <dgm:cxn modelId="{3720D566-0EBE-44A3-880E-9151CF01A826}" type="presOf" srcId="{FD483470-580D-4E65-9CBB-F3DD575558D5}" destId="{DBF0D50B-12DC-44A9-80EA-49A02AEB713D}" srcOrd="0" destOrd="0" presId="urn:microsoft.com/office/officeart/2005/8/layout/arrow5"/>
    <dgm:cxn modelId="{7E20EC11-A364-4273-AB5D-6E62D15C303C}" type="presOf" srcId="{E247690D-D32A-4F06-B6E9-EE2CD87C147B}" destId="{C48A50A8-E70C-4215-8EA6-6499642FA4B7}" srcOrd="0" destOrd="0" presId="urn:microsoft.com/office/officeart/2005/8/layout/arrow5"/>
    <dgm:cxn modelId="{AFD6AFAC-99DD-4633-9891-1047554BD2EE}" srcId="{FD483470-580D-4E65-9CBB-F3DD575558D5}" destId="{E247690D-D32A-4F06-B6E9-EE2CD87C147B}" srcOrd="1" destOrd="0" parTransId="{E2503062-C20E-45CD-AB6A-F0F650DAE05D}" sibTransId="{E15312AD-607D-48BC-AD6E-C3CAAF06A3F3}"/>
    <dgm:cxn modelId="{3404A2E5-9361-4C9A-A86D-E749849E2745}" type="presParOf" srcId="{DBF0D50B-12DC-44A9-80EA-49A02AEB713D}" destId="{85FC1FD2-2AD5-4ED4-A508-5F3432A6A4B9}" srcOrd="0" destOrd="0" presId="urn:microsoft.com/office/officeart/2005/8/layout/arrow5"/>
    <dgm:cxn modelId="{3DABA5B6-C795-4027-BF13-1AE8E13CC41A}" type="presParOf" srcId="{DBF0D50B-12DC-44A9-80EA-49A02AEB713D}" destId="{C48A50A8-E70C-4215-8EA6-6499642FA4B7}" srcOrd="1" destOrd="0" presId="urn:microsoft.com/office/officeart/2005/8/layout/arrow5"/>
  </dgm:cxnLst>
  <dgm:bg/>
  <dgm:whole/>
  <dgm:extLst>
    <a:ext uri="{C62137D5-CB1D-491B-B009-E17868A290BF}">
      <dgm14:recolorImg xmlns:dgm14="http://schemas.microsoft.com/office/drawing/2010/diagram" xmlns="" val="1"/>
    </a:ex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5FC1FD2-2AD5-4ED4-A508-5F3432A6A4B9}">
      <dsp:nvSpPr>
        <dsp:cNvPr id="0" name=""/>
        <dsp:cNvSpPr/>
      </dsp:nvSpPr>
      <dsp:spPr>
        <a:xfrm rot="16200000">
          <a:off x="251" y="172280"/>
          <a:ext cx="1738238" cy="1738238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Matriarchy</a:t>
          </a:r>
          <a:endParaRPr lang="en-US" sz="1800" kern="1200" dirty="0"/>
        </a:p>
      </dsp:txBody>
      <dsp:txXfrm rot="16200000">
        <a:off x="251" y="172280"/>
        <a:ext cx="1738238" cy="1738238"/>
      </dsp:txXfrm>
    </dsp:sp>
    <dsp:sp modelId="{C48A50A8-E70C-4215-8EA6-6499642FA4B7}">
      <dsp:nvSpPr>
        <dsp:cNvPr id="0" name=""/>
        <dsp:cNvSpPr/>
      </dsp:nvSpPr>
      <dsp:spPr>
        <a:xfrm rot="5400000">
          <a:off x="1842910" y="172280"/>
          <a:ext cx="1738238" cy="1738238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Patriarchy</a:t>
          </a:r>
          <a:endParaRPr lang="en-US" sz="1800" kern="1200" dirty="0"/>
        </a:p>
      </dsp:txBody>
      <dsp:txXfrm rot="5400000">
        <a:off x="1842910" y="172280"/>
        <a:ext cx="1738238" cy="17382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04BB974-3313-4BEC-90E9-C7237375B3F4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0F97B71-63C9-4285-89A6-C50ACEA96F3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BB974-3313-4BEC-90E9-C7237375B3F4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97B71-63C9-4285-89A6-C50ACEA96F3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BB974-3313-4BEC-90E9-C7237375B3F4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97B71-63C9-4285-89A6-C50ACEA96F3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BB974-3313-4BEC-90E9-C7237375B3F4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97B71-63C9-4285-89A6-C50ACEA96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BB974-3313-4BEC-90E9-C7237375B3F4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97B71-63C9-4285-89A6-C50ACEA96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BB974-3313-4BEC-90E9-C7237375B3F4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97B71-63C9-4285-89A6-C50ACEA96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BB974-3313-4BEC-90E9-C7237375B3F4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97B71-63C9-4285-89A6-C50ACEA96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BB974-3313-4BEC-90E9-C7237375B3F4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97B71-63C9-4285-89A6-C50ACEA96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BB974-3313-4BEC-90E9-C7237375B3F4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97B71-63C9-4285-89A6-C50ACEA96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BB974-3313-4BEC-90E9-C7237375B3F4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97B71-63C9-4285-89A6-C50ACEA96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BB974-3313-4BEC-90E9-C7237375B3F4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97B71-63C9-4285-89A6-C50ACEA96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BB974-3313-4BEC-90E9-C7237375B3F4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97B71-63C9-4285-89A6-C50ACEA96F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BB974-3313-4BEC-90E9-C7237375B3F4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97B71-63C9-4285-89A6-C50ACEA96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BB974-3313-4BEC-90E9-C7237375B3F4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97B71-63C9-4285-89A6-C50ACEA96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BB974-3313-4BEC-90E9-C7237375B3F4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97B71-63C9-4285-89A6-C50ACEA96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BB974-3313-4BEC-90E9-C7237375B3F4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97B71-63C9-4285-89A6-C50ACEA96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BB974-3313-4BEC-90E9-C7237375B3F4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97B71-63C9-4285-89A6-C50ACEA96F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BB974-3313-4BEC-90E9-C7237375B3F4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97B71-63C9-4285-89A6-C50ACEA96F3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BB974-3313-4BEC-90E9-C7237375B3F4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97B71-63C9-4285-89A6-C50ACEA96F3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BB974-3313-4BEC-90E9-C7237375B3F4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97B71-63C9-4285-89A6-C50ACEA96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BB974-3313-4BEC-90E9-C7237375B3F4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97B71-63C9-4285-89A6-C50ACEA96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BB974-3313-4BEC-90E9-C7237375B3F4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97B71-63C9-4285-89A6-C50ACEA96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04BB974-3313-4BEC-90E9-C7237375B3F4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0F97B71-63C9-4285-89A6-C50ACEA96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4BB974-3313-4BEC-90E9-C7237375B3F4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F97B71-63C9-4285-89A6-C50ACEA96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9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239000" y="5410200"/>
            <a:ext cx="914400" cy="838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Nick D.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419600" y="5486400"/>
            <a:ext cx="914400" cy="838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229600" y="3886200"/>
            <a:ext cx="914400" cy="838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ysClr val="windowText" lastClr="000000"/>
                </a:solidFill>
              </a:rPr>
              <a:t>Nasiry</a:t>
            </a:r>
            <a:r>
              <a:rPr lang="en-US" dirty="0" smtClean="0">
                <a:solidFill>
                  <a:sysClr val="windowText" lastClr="000000"/>
                </a:solidFill>
              </a:rPr>
              <a:t> H.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352800" y="0"/>
            <a:ext cx="914400" cy="838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Bob M.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486400" y="0"/>
            <a:ext cx="914400" cy="838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ysClr val="windowText" lastClr="000000"/>
                </a:solidFill>
              </a:rPr>
              <a:t>Sundus</a:t>
            </a:r>
            <a:r>
              <a:rPr lang="en-US" dirty="0" smtClean="0">
                <a:solidFill>
                  <a:sysClr val="windowText" lastClr="000000"/>
                </a:solidFill>
              </a:rPr>
              <a:t> S.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229600" y="2895600"/>
            <a:ext cx="914400" cy="838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Matt B.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953000" y="914400"/>
            <a:ext cx="914400" cy="838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ysClr val="windowText" lastClr="000000"/>
                </a:solidFill>
              </a:rPr>
              <a:t>Ihor</a:t>
            </a:r>
            <a:r>
              <a:rPr lang="en-US" dirty="0" smtClean="0">
                <a:solidFill>
                  <a:sysClr val="windowText" lastClr="000000"/>
                </a:solidFill>
              </a:rPr>
              <a:t> O.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086600" y="914400"/>
            <a:ext cx="914400" cy="838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ysClr val="windowText" lastClr="000000"/>
                </a:solidFill>
              </a:rPr>
              <a:t>Jia</a:t>
            </a:r>
            <a:r>
              <a:rPr lang="en-US" dirty="0" smtClean="0">
                <a:solidFill>
                  <a:sysClr val="windowText" lastClr="000000"/>
                </a:solidFill>
              </a:rPr>
              <a:t> M.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886200" y="914400"/>
            <a:ext cx="914400" cy="838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ysClr val="windowText" lastClr="000000"/>
                </a:solidFill>
              </a:rPr>
              <a:t>Ciaria</a:t>
            </a:r>
            <a:r>
              <a:rPr lang="en-US" dirty="0" smtClean="0">
                <a:solidFill>
                  <a:sysClr val="windowText" lastClr="000000"/>
                </a:solidFill>
              </a:rPr>
              <a:t> M.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 rot="16200000">
            <a:off x="-38100" y="38100"/>
            <a:ext cx="914400" cy="838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553200" y="0"/>
            <a:ext cx="914400" cy="838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419600" y="0"/>
            <a:ext cx="914400" cy="838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>
                <a:solidFill>
                  <a:sysClr val="windowText" lastClr="000000"/>
                </a:solidFill>
              </a:rPr>
              <a:t>Demitrius</a:t>
            </a:r>
            <a:r>
              <a:rPr lang="en-US" sz="1400" dirty="0" smtClean="0">
                <a:solidFill>
                  <a:sysClr val="windowText" lastClr="000000"/>
                </a:solidFill>
              </a:rPr>
              <a:t> D.</a:t>
            </a:r>
            <a:endParaRPr lang="en-US" sz="1400" dirty="0">
              <a:solidFill>
                <a:sysClr val="windowText" lastClr="00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239000" y="4343400"/>
            <a:ext cx="914400" cy="838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Gene K.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229600" y="5867400"/>
            <a:ext cx="914400" cy="838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Erica B.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239000" y="2286000"/>
            <a:ext cx="914400" cy="838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ysClr val="windowText" lastClr="000000"/>
                </a:solidFill>
              </a:rPr>
              <a:t>Damion</a:t>
            </a:r>
            <a:r>
              <a:rPr lang="en-US" dirty="0" smtClean="0">
                <a:solidFill>
                  <a:sysClr val="windowText" lastClr="000000"/>
                </a:solidFill>
              </a:rPr>
              <a:t> W.</a:t>
            </a:r>
          </a:p>
          <a:p>
            <a:pPr algn="ctr"/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239000" y="3276600"/>
            <a:ext cx="914400" cy="838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ysClr val="windowText" lastClr="000000"/>
                </a:solidFill>
              </a:rPr>
              <a:t>Charice</a:t>
            </a:r>
            <a:r>
              <a:rPr lang="en-US" dirty="0" smtClean="0">
                <a:solidFill>
                  <a:sysClr val="windowText" lastClr="000000"/>
                </a:solidFill>
              </a:rPr>
              <a:t> B.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229600" y="1905000"/>
            <a:ext cx="914400" cy="838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ysClr val="windowText" lastClr="000000"/>
                </a:solidFill>
              </a:rPr>
              <a:t>Amanda S.</a:t>
            </a:r>
            <a:endParaRPr lang="en-US" sz="1600" dirty="0">
              <a:solidFill>
                <a:sysClr val="windowText" lastClr="00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229600" y="4876800"/>
            <a:ext cx="914400" cy="838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Sergey G.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90600" y="2590800"/>
            <a:ext cx="914400" cy="838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Severe H.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752600" y="914400"/>
            <a:ext cx="914400" cy="838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ysClr val="windowText" lastClr="000000"/>
                </a:solidFill>
              </a:rPr>
              <a:t>Asha</a:t>
            </a:r>
            <a:r>
              <a:rPr lang="en-US" dirty="0" smtClean="0">
                <a:solidFill>
                  <a:sysClr val="windowText" lastClr="000000"/>
                </a:solidFill>
              </a:rPr>
              <a:t> M.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543800" y="0"/>
            <a:ext cx="914400" cy="838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Travis W.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819400" y="914400"/>
            <a:ext cx="914400" cy="838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Ryan W.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019800" y="914400"/>
            <a:ext cx="914400" cy="838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>
                <a:solidFill>
                  <a:sysClr val="windowText" lastClr="000000"/>
                </a:solidFill>
              </a:rPr>
              <a:t>Maddison</a:t>
            </a:r>
            <a:r>
              <a:rPr lang="en-US" sz="1400" dirty="0" smtClean="0">
                <a:solidFill>
                  <a:sysClr val="windowText" lastClr="000000"/>
                </a:solidFill>
              </a:rPr>
              <a:t> W.</a:t>
            </a:r>
            <a:endParaRPr lang="en-US" sz="1400" dirty="0">
              <a:solidFill>
                <a:sysClr val="windowText" lastClr="0000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229600" y="914400"/>
            <a:ext cx="914400" cy="838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Becky E.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286000" y="0"/>
            <a:ext cx="914400" cy="838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ysClr val="windowText" lastClr="000000"/>
                </a:solidFill>
              </a:rPr>
              <a:t>Raymond G.</a:t>
            </a:r>
            <a:endParaRPr lang="en-US" sz="1400" dirty="0">
              <a:solidFill>
                <a:sysClr val="windowText" lastClr="000000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990600" y="1600200"/>
            <a:ext cx="914400" cy="838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ysClr val="windowText" lastClr="000000"/>
                </a:solidFill>
              </a:rPr>
              <a:t>Kemley</a:t>
            </a:r>
            <a:r>
              <a:rPr lang="en-US" dirty="0" smtClean="0">
                <a:solidFill>
                  <a:sysClr val="windowText" lastClr="000000"/>
                </a:solidFill>
              </a:rPr>
              <a:t> </a:t>
            </a:r>
            <a:r>
              <a:rPr lang="en-US" dirty="0" smtClean="0">
                <a:solidFill>
                  <a:sysClr val="windowText" lastClr="000000"/>
                </a:solidFill>
              </a:rPr>
              <a:t>C.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990600" y="3581400"/>
            <a:ext cx="914400" cy="838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ysClr val="windowText" lastClr="000000"/>
                </a:solidFill>
              </a:rPr>
              <a:t>Dwayne J.</a:t>
            </a:r>
          </a:p>
          <a:p>
            <a:pPr algn="ctr"/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90600" y="5562600"/>
            <a:ext cx="914400" cy="838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Adonis F.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990600" y="4572000"/>
            <a:ext cx="914400" cy="838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ysClr val="windowText" lastClr="000000"/>
                </a:solidFill>
              </a:rPr>
              <a:t>Mahdi</a:t>
            </a:r>
            <a:r>
              <a:rPr lang="en-US" dirty="0" smtClean="0">
                <a:solidFill>
                  <a:sysClr val="windowText" lastClr="000000"/>
                </a:solidFill>
              </a:rPr>
              <a:t> S.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0" y="2057400"/>
            <a:ext cx="914400" cy="838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ysClr val="windowText" lastClr="000000"/>
                </a:solidFill>
              </a:rPr>
              <a:t>Tyesha</a:t>
            </a:r>
            <a:r>
              <a:rPr lang="en-US" dirty="0" smtClean="0">
                <a:solidFill>
                  <a:sysClr val="windowText" lastClr="000000"/>
                </a:solidFill>
              </a:rPr>
              <a:t> E.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0" y="3048000"/>
            <a:ext cx="914400" cy="838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David W. 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0" y="1066800"/>
            <a:ext cx="914400" cy="838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1219200" y="0"/>
            <a:ext cx="914400" cy="838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ysClr val="windowText" lastClr="000000"/>
                </a:solidFill>
              </a:rPr>
              <a:t>Stephen M.</a:t>
            </a:r>
            <a:endParaRPr lang="en-US" sz="1600" dirty="0">
              <a:solidFill>
                <a:sysClr val="windowText" lastClr="000000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0" y="6019800"/>
            <a:ext cx="914400" cy="838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0" y="5029200"/>
            <a:ext cx="914400" cy="838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0" y="4038600"/>
            <a:ext cx="914400" cy="838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ysClr val="windowText" lastClr="000000"/>
                </a:solidFill>
              </a:rPr>
              <a:t>Hetal</a:t>
            </a:r>
            <a:r>
              <a:rPr lang="en-US" dirty="0" smtClean="0">
                <a:solidFill>
                  <a:sysClr val="windowText" lastClr="000000"/>
                </a:solidFill>
              </a:rPr>
              <a:t> P. 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7322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31632" y="1295400"/>
            <a:ext cx="7745505" cy="1981200"/>
          </a:xfrm>
        </p:spPr>
        <p:txBody>
          <a:bodyPr>
            <a:normAutofit/>
          </a:bodyPr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Read the article on page 277.</a:t>
            </a:r>
          </a:p>
          <a:p>
            <a:pPr algn="ctr"/>
            <a:endParaRPr lang="en-US" dirty="0"/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Love Stories</a:t>
            </a:r>
            <a:endParaRPr lang="en-US" dirty="0"/>
          </a:p>
        </p:txBody>
      </p:sp>
      <p:pic>
        <p:nvPicPr>
          <p:cNvPr id="5122" name="Picture 2" descr="C:\Users\Michael\AppData\Local\Microsoft\Windows\Temporary Internet Files\Content.IE5\LY2OF185\MC90010416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38690" y="3360924"/>
            <a:ext cx="2503170" cy="3411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1184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Divorce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454" y="1676400"/>
            <a:ext cx="9106546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7522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Keeping Afloat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Cost of Divorce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Child Factor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Divorce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25310" y="2438400"/>
            <a:ext cx="5639354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7596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What are some problems children face through a divorce?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Good Parent </a:t>
            </a:r>
            <a:r>
              <a:rPr lang="en-US" dirty="0" err="1" smtClean="0"/>
              <a:t>vs</a:t>
            </a:r>
            <a:r>
              <a:rPr lang="en-US" dirty="0" smtClean="0"/>
              <a:t> Bad Parent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Custody Battles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Children and Divorce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2565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200" dirty="0" smtClean="0"/>
              <a:t>Review Chapter 11 Section 1 Notes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Have Goal Sheets prepared for tomorrow! They will be checked!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Keep checking the website each day, and </a:t>
            </a:r>
            <a:r>
              <a:rPr lang="en-US" dirty="0" err="1" smtClean="0"/>
              <a:t>Engrade</a:t>
            </a:r>
            <a:r>
              <a:rPr lang="en-US" dirty="0" smtClean="0"/>
              <a:t> is coming soon!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304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/>
              <a:t>What is your definition of marriage? Give some examples to support your answer!</a:t>
            </a:r>
            <a:endParaRPr lang="en-US" sz="28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5410200" y="2133600"/>
            <a:ext cx="3447288" cy="658368"/>
          </a:xfrm>
        </p:spPr>
        <p:txBody>
          <a:bodyPr/>
          <a:lstStyle/>
          <a:p>
            <a:r>
              <a:rPr lang="en-US" dirty="0" smtClean="0"/>
              <a:t>Key Terms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5715000" y="2944368"/>
            <a:ext cx="2729754" cy="2237232"/>
          </a:xfrm>
        </p:spPr>
        <p:txBody>
          <a:bodyPr/>
          <a:lstStyle/>
          <a:p>
            <a:pPr algn="ctr"/>
            <a:r>
              <a:rPr lang="en-US" dirty="0" smtClean="0"/>
              <a:t>Patriarchy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Young Adulthood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February 28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3536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Usually occurs in your 20’s and 30’s</a:t>
            </a:r>
          </a:p>
          <a:p>
            <a:pPr lvl="1"/>
            <a:r>
              <a:rPr lang="en-US" dirty="0" smtClean="0"/>
              <a:t>Similar to which Identity Stage(s)?</a:t>
            </a:r>
          </a:p>
          <a:p>
            <a:pPr lvl="3"/>
            <a:r>
              <a:rPr lang="en-US" dirty="0" smtClean="0"/>
              <a:t>Crisis and Moratorium</a:t>
            </a:r>
          </a:p>
          <a:p>
            <a:endParaRPr lang="en-US" dirty="0"/>
          </a:p>
          <a:p>
            <a:r>
              <a:rPr lang="en-US" dirty="0" smtClean="0"/>
              <a:t>What is this stage usually referred to as?</a:t>
            </a:r>
          </a:p>
          <a:p>
            <a:pPr lvl="2"/>
            <a:r>
              <a:rPr lang="en-US" dirty="0" smtClean="0"/>
              <a:t>Mid-Life Crisis</a:t>
            </a:r>
          </a:p>
          <a:p>
            <a:pPr lvl="2"/>
            <a:endParaRPr lang="en-US" dirty="0"/>
          </a:p>
          <a:p>
            <a:pPr lvl="2"/>
            <a:r>
              <a:rPr lang="en-US" dirty="0" smtClean="0"/>
              <a:t>Identify some </a:t>
            </a:r>
            <a:r>
              <a:rPr lang="en-US" dirty="0" smtClean="0"/>
              <a:t>characteristics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Reassessment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990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Mid-Life Crisis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286000"/>
            <a:ext cx="2857500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7203" y="2258878"/>
            <a:ext cx="32004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3741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Taking the “big step”</a:t>
            </a:r>
          </a:p>
          <a:p>
            <a:endParaRPr lang="en-US" dirty="0"/>
          </a:p>
          <a:p>
            <a:r>
              <a:rPr lang="en-US" dirty="0" smtClean="0"/>
              <a:t>Relationships</a:t>
            </a:r>
          </a:p>
          <a:p>
            <a:pPr lvl="1"/>
            <a:r>
              <a:rPr lang="en-US" dirty="0" smtClean="0"/>
              <a:t>New Identifiers </a:t>
            </a:r>
          </a:p>
          <a:p>
            <a:pPr lvl="3"/>
            <a:r>
              <a:rPr lang="en-US" dirty="0" smtClean="0"/>
              <a:t>Single, Dating, Married, Open, Civil Union</a:t>
            </a:r>
          </a:p>
          <a:p>
            <a:pPr lvl="3"/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Settling Down</a:t>
            </a:r>
            <a:endParaRPr lang="en-US" dirty="0"/>
          </a:p>
        </p:txBody>
      </p:sp>
      <p:pic>
        <p:nvPicPr>
          <p:cNvPr id="2050" name="Picture 2" descr="C:\Users\Michael\AppData\Local\Microsoft\Windows\Temporary Internet Files\Content.IE5\BZD0QDRX\MC90019926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40477" y="4800600"/>
            <a:ext cx="2857877" cy="1522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83940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Long Distance and Digital/Cyber Relationships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Relationships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648201"/>
            <a:ext cx="332282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3429000"/>
            <a:ext cx="3875058" cy="277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6149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Less and less frequent</a:t>
            </a:r>
          </a:p>
          <a:p>
            <a:endParaRPr lang="en-US" dirty="0"/>
          </a:p>
          <a:p>
            <a:r>
              <a:rPr lang="en-US" dirty="0" smtClean="0"/>
              <a:t>Broken paradigms</a:t>
            </a:r>
          </a:p>
          <a:p>
            <a:pPr lvl="2"/>
            <a:r>
              <a:rPr lang="en-US" dirty="0" smtClean="0"/>
              <a:t>Matriarchy vs. Patriarchy </a:t>
            </a:r>
          </a:p>
          <a:p>
            <a:pPr lvl="2"/>
            <a:endParaRPr lang="en-US" dirty="0"/>
          </a:p>
          <a:p>
            <a:r>
              <a:rPr lang="en-US" dirty="0" smtClean="0"/>
              <a:t>Role of Technology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Marriage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3216160272"/>
              </p:ext>
            </p:extLst>
          </p:nvPr>
        </p:nvGraphicFramePr>
        <p:xfrm>
          <a:off x="5334000" y="2743200"/>
          <a:ext cx="3581400" cy="208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832941"/>
            <a:ext cx="2362200" cy="2044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25238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511444"/>
            <a:ext cx="8735568" cy="5983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6163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394</TotalTime>
  <Words>262</Words>
  <Application>Microsoft Office PowerPoint</Application>
  <PresentationFormat>On-screen Show (4:3)</PresentationFormat>
  <Paragraphs>90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Hardcover</vt:lpstr>
      <vt:lpstr>Office Theme</vt:lpstr>
      <vt:lpstr>Slide 1</vt:lpstr>
      <vt:lpstr>Slide 2</vt:lpstr>
      <vt:lpstr>Young Adulthood</vt:lpstr>
      <vt:lpstr>Reassessment</vt:lpstr>
      <vt:lpstr>Mid-Life Crisis</vt:lpstr>
      <vt:lpstr>Settling Down</vt:lpstr>
      <vt:lpstr>Digital Relationships</vt:lpstr>
      <vt:lpstr>Marriage</vt:lpstr>
      <vt:lpstr>Slide 9</vt:lpstr>
      <vt:lpstr>Love Stories</vt:lpstr>
      <vt:lpstr>Divorce</vt:lpstr>
      <vt:lpstr>Financial Divorce</vt:lpstr>
      <vt:lpstr>Children and Divorce</vt:lpstr>
      <vt:lpstr>Homework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</dc:creator>
  <cp:lastModifiedBy>Mike</cp:lastModifiedBy>
  <cp:revision>11</cp:revision>
  <dcterms:created xsi:type="dcterms:W3CDTF">2011-02-28T03:11:50Z</dcterms:created>
  <dcterms:modified xsi:type="dcterms:W3CDTF">2011-02-28T15:31:43Z</dcterms:modified>
</cp:coreProperties>
</file>